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Lato" panose="020B0604020202020204" charset="0"/>
      <p:regular r:id="rId28"/>
      <p:bold r:id="rId29"/>
      <p:italic r:id="rId30"/>
      <p:boldItalic r:id="rId31"/>
    </p:embeddedFont>
    <p:embeddedFont>
      <p:font typeface="Playfair Display" panose="020B0604020202020204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78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b8a5d954ec_0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b8a5d954ec_0_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b876a28a48_0_2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b876a28a48_0_2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b876a28a48_0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b876a28a48_0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b876a28a48_0_2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b876a28a48_0_2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b876a28a48_0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b876a28a48_0_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b8c6312a2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b8c6312a2f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b876a28a48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b876a28a48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b8c6312a2f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b8c6312a2f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b876a28a48_0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b876a28a48_0_2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b876a28a48_0_2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b876a28a48_0_2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b876a28a48_0_2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b876a28a48_0_2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b876a28a48_0_2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b876a28a48_0_2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b876a28a48_0_2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b876a28a48_0_2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b876a28a48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b876a28a48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b876a28a48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b876a28a48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b876a28a48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b876a28a48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b8c6312a2f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b8c6312a2f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b876a28a48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b876a28a48_0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b876a28a48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b876a28a48_0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b876a28a48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b876a28a48_0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586721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586721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2" name="Google Shape;12;p2"/>
          <p:cNvCxnSpPr/>
          <p:nvPr/>
        </p:nvCxnSpPr>
        <p:spPr>
          <a:xfrm>
            <a:off x="733219" y="2235351"/>
            <a:ext cx="3852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630600" y="136800"/>
            <a:ext cx="7893000" cy="1853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630600" y="3228375"/>
            <a:ext cx="7893000" cy="127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"/>
          <p:cNvSpPr/>
          <p:nvPr/>
        </p:nvSpPr>
        <p:spPr>
          <a:xfrm>
            <a:off x="586721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11"/>
          <p:cNvSpPr/>
          <p:nvPr/>
        </p:nvSpPr>
        <p:spPr>
          <a:xfrm>
            <a:off x="586721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title" hasCustomPrompt="1"/>
          </p:nvPr>
        </p:nvSpPr>
        <p:spPr>
          <a:xfrm>
            <a:off x="586725" y="1353788"/>
            <a:ext cx="79707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0" name="Google Shape;60;p11"/>
          <p:cNvSpPr txBox="1">
            <a:spLocks noGrp="1"/>
          </p:cNvSpPr>
          <p:nvPr>
            <p:ph type="body" idx="1"/>
          </p:nvPr>
        </p:nvSpPr>
        <p:spPr>
          <a:xfrm>
            <a:off x="586725" y="2968388"/>
            <a:ext cx="79707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1" name="Google Shape;61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/>
          <p:nvPr/>
        </p:nvSpPr>
        <p:spPr>
          <a:xfrm>
            <a:off x="586721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3"/>
          <p:cNvSpPr/>
          <p:nvPr/>
        </p:nvSpPr>
        <p:spPr>
          <a:xfrm>
            <a:off x="586721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509550" y="1921350"/>
            <a:ext cx="8124900" cy="130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/>
          <p:nvPr/>
        </p:nvSpPr>
        <p:spPr>
          <a:xfrm>
            <a:off x="-125" y="5045700"/>
            <a:ext cx="9144000" cy="97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3" name="Google Shape;23;p4"/>
          <p:cNvCxnSpPr/>
          <p:nvPr/>
        </p:nvCxnSpPr>
        <p:spPr>
          <a:xfrm>
            <a:off x="419425" y="1154195"/>
            <a:ext cx="3852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Google Shape;28;p5"/>
          <p:cNvCxnSpPr/>
          <p:nvPr/>
        </p:nvCxnSpPr>
        <p:spPr>
          <a:xfrm>
            <a:off x="419425" y="1154195"/>
            <a:ext cx="3852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>
            <a:off x="311700" y="1417950"/>
            <a:ext cx="3999900" cy="31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2"/>
          </p:nvPr>
        </p:nvSpPr>
        <p:spPr>
          <a:xfrm>
            <a:off x="4832400" y="1417950"/>
            <a:ext cx="3999900" cy="31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Google Shape;37;p7"/>
          <p:cNvCxnSpPr/>
          <p:nvPr/>
        </p:nvCxnSpPr>
        <p:spPr>
          <a:xfrm>
            <a:off x="411044" y="1417772"/>
            <a:ext cx="3852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311700" y="1640350"/>
            <a:ext cx="2808000" cy="292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/>
          <p:nvPr/>
        </p:nvSpPr>
        <p:spPr>
          <a:xfrm>
            <a:off x="586721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8"/>
          <p:cNvSpPr/>
          <p:nvPr/>
        </p:nvSpPr>
        <p:spPr>
          <a:xfrm>
            <a:off x="586721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9"/>
          <p:cNvSpPr/>
          <p:nvPr/>
        </p:nvSpPr>
        <p:spPr>
          <a:xfrm>
            <a:off x="4572000" y="-10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8" name="Google Shape;4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9" name="Google Shape;49;p9"/>
          <p:cNvSpPr txBox="1">
            <a:spLocks noGrp="1"/>
          </p:cNvSpPr>
          <p:nvPr>
            <p:ph type="title"/>
          </p:nvPr>
        </p:nvSpPr>
        <p:spPr>
          <a:xfrm>
            <a:off x="265500" y="1084625"/>
            <a:ext cx="4045200" cy="170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subTitle" idx="1"/>
          </p:nvPr>
        </p:nvSpPr>
        <p:spPr>
          <a:xfrm>
            <a:off x="265500" y="2845200"/>
            <a:ext cx="4045200" cy="142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blue-gold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  <a:defRPr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69200" y="0"/>
            <a:ext cx="9308276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2"/>
          <p:cNvSpPr txBox="1">
            <a:spLocks noGrp="1"/>
          </p:cNvSpPr>
          <p:nvPr>
            <p:ph type="body" idx="1"/>
          </p:nvPr>
        </p:nvSpPr>
        <p:spPr>
          <a:xfrm>
            <a:off x="2505375" y="1038050"/>
            <a:ext cx="6302700" cy="370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200" b="1"/>
              <a:t>2.    Tipologia della situazione </a:t>
            </a:r>
            <a:r>
              <a:rPr lang="it" sz="2200"/>
              <a:t>(nota o non nota) entro la quale l’alunno mostra di aver raggiunto l’obiettivo. </a:t>
            </a:r>
            <a:endParaRPr sz="22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it"/>
              <a:t>Una situazione (o attività, compito) nota può essere quella che è già stata presentata dal docente come esempio o riproposta più volte in forme simili per lo svolgimento di esercizi o compiti di tipo esecutivo. Al contrario, una situazione non nota si presenta all’allievo come nuova, introdotta per la prima volta in quella forma e senza specifiche indicazioni rispetto al tipo di procedura da seguire; </a:t>
            </a:r>
            <a:endParaRPr/>
          </a:p>
        </p:txBody>
      </p:sp>
      <p:pic>
        <p:nvPicPr>
          <p:cNvPr id="129" name="Google Shape;12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7875" y="3832750"/>
            <a:ext cx="1580375" cy="91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3"/>
          <p:cNvSpPr txBox="1">
            <a:spLocks noGrp="1"/>
          </p:cNvSpPr>
          <p:nvPr>
            <p:ph type="body" idx="1"/>
          </p:nvPr>
        </p:nvSpPr>
        <p:spPr>
          <a:xfrm>
            <a:off x="2524425" y="1395775"/>
            <a:ext cx="6372300" cy="34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200"/>
              <a:t>3.   Le </a:t>
            </a:r>
            <a:r>
              <a:rPr lang="it" sz="2200" b="1"/>
              <a:t>risorse mobilitate </a:t>
            </a:r>
            <a:r>
              <a:rPr lang="it" sz="2200"/>
              <a:t>per portare a termine il compito. </a:t>
            </a:r>
            <a:endParaRPr sz="22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it"/>
              <a:t>L’alunno usa risorse appositamente predisposte dal docente per accompagnare il processo di apprendimento o, in alternativa, ricorre a risorse reperite spontaneamente nel contesto di apprendimento o precedentemente acquisite in contesti informali e formali;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35" name="Google Shape;13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0625" y="3770125"/>
            <a:ext cx="1580375" cy="91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4"/>
          <p:cNvSpPr txBox="1">
            <a:spLocks noGrp="1"/>
          </p:cNvSpPr>
          <p:nvPr>
            <p:ph type="body" idx="1"/>
          </p:nvPr>
        </p:nvSpPr>
        <p:spPr>
          <a:xfrm>
            <a:off x="2410100" y="1426750"/>
            <a:ext cx="6321600" cy="317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200"/>
              <a:t>4.    La </a:t>
            </a:r>
            <a:r>
              <a:rPr lang="it" sz="2200" b="1"/>
              <a:t>continuità </a:t>
            </a:r>
            <a:r>
              <a:rPr lang="it" sz="2200"/>
              <a:t>nella manifestazione dell'apprendimento. </a:t>
            </a:r>
            <a:endParaRPr sz="22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it"/>
              <a:t>Vi è continuità quando un apprendimento è messo in atto più volte o tutte le volte in cui è necessario oppure atteso. In alternativa, non vi è continuità quando l’apprendimento si manifesta solo sporadicamente o mai. </a:t>
            </a:r>
            <a:endParaRPr/>
          </a:p>
        </p:txBody>
      </p:sp>
      <p:pic>
        <p:nvPicPr>
          <p:cNvPr id="141" name="Google Shape;14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2725" y="3686850"/>
            <a:ext cx="1580375" cy="91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5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it" sz="3680"/>
              <a:t>I livelli di apprendimento</a:t>
            </a:r>
            <a:endParaRPr sz="3680"/>
          </a:p>
        </p:txBody>
      </p:sp>
      <p:sp>
        <p:nvSpPr>
          <p:cNvPr id="147" name="Google Shape;147;p25"/>
          <p:cNvSpPr txBox="1">
            <a:spLocks noGrp="1"/>
          </p:cNvSpPr>
          <p:nvPr>
            <p:ph type="body" idx="1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700" b="1"/>
              <a:t>Avanzato</a:t>
            </a:r>
            <a:endParaRPr sz="27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it" sz="2700"/>
              <a:t>L ’alunno porta a termine compiti in situazioni note e non note, mobilitando una varietà di risorse sia fornite dal docente sia reperite altrove, in modo autonomo e con continuità. </a:t>
            </a:r>
            <a:endParaRPr sz="27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48" name="Google Shape;14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51925" y="3657500"/>
            <a:ext cx="1580375" cy="91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6"/>
          <p:cNvSpPr txBox="1">
            <a:spLocks noGrp="1"/>
          </p:cNvSpPr>
          <p:nvPr>
            <p:ph type="body" idx="1"/>
          </p:nvPr>
        </p:nvSpPr>
        <p:spPr>
          <a:xfrm>
            <a:off x="311700" y="1189200"/>
            <a:ext cx="8520600" cy="31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700" b="1"/>
              <a:t>I</a:t>
            </a:r>
            <a:r>
              <a:rPr lang="it" sz="2800" b="1"/>
              <a:t>ntermedio</a:t>
            </a:r>
            <a:endParaRPr sz="28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it" sz="2800"/>
              <a:t>L’ alunno porta a termine compiti in situazioni note</a:t>
            </a:r>
            <a:r>
              <a:rPr lang="it" sz="2700"/>
              <a:t> in modo autonomo e continuo; risolve compiti in situazioni non note utilizzando le risorse fornite dal docente o reperite altrove, anche se in modo discontinuo e non del tutto autonomo</a:t>
            </a:r>
            <a:r>
              <a:rPr lang="it"/>
              <a:t>. </a:t>
            </a:r>
            <a:endParaRPr/>
          </a:p>
        </p:txBody>
      </p:sp>
      <p:pic>
        <p:nvPicPr>
          <p:cNvPr id="154" name="Google Shape;15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51925" y="3943250"/>
            <a:ext cx="1580375" cy="91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7"/>
          <p:cNvSpPr txBox="1">
            <a:spLocks noGrp="1"/>
          </p:cNvSpPr>
          <p:nvPr>
            <p:ph type="body" idx="1"/>
          </p:nvPr>
        </p:nvSpPr>
        <p:spPr>
          <a:xfrm>
            <a:off x="2410100" y="614625"/>
            <a:ext cx="6321600" cy="398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it" sz="2700" b="1"/>
              <a:t>Base</a:t>
            </a:r>
            <a:endParaRPr sz="27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it" sz="2700"/>
              <a:t>L’ alunno porta a termine compiti solo in situazioni note e utilizzando le risorse fornite dal docente, sia in modo autonomo ma discontinuo, sia in modo non autonomo, ma con continuità. </a:t>
            </a:r>
            <a:endParaRPr sz="27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60" name="Google Shape;160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0675" y="3686825"/>
            <a:ext cx="1580375" cy="91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8"/>
          <p:cNvSpPr txBox="1">
            <a:spLocks noGrp="1"/>
          </p:cNvSpPr>
          <p:nvPr>
            <p:ph type="body" idx="1"/>
          </p:nvPr>
        </p:nvSpPr>
        <p:spPr>
          <a:xfrm>
            <a:off x="2410100" y="614625"/>
            <a:ext cx="6321600" cy="398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it" sz="2700" b="1"/>
              <a:t>In via di prima acquisizione</a:t>
            </a:r>
            <a:endParaRPr sz="27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it" sz="2700"/>
              <a:t>L’ alunno porta a termine compiti solo in situazioni note e unicamente con il supporto del docente e di risorse fornite appositamente. </a:t>
            </a:r>
            <a:endParaRPr sz="27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66" name="Google Shape;166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0675" y="3686825"/>
            <a:ext cx="1580375" cy="91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9"/>
          <p:cNvSpPr txBox="1">
            <a:spLocks noGrp="1"/>
          </p:cNvSpPr>
          <p:nvPr>
            <p:ph type="body" idx="1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it"/>
              <a:t>E’ richiesta un’esplicitazione chiara dei criteri con cui si descrivono i diversi livelli, in base a tutte le dimensioni definite, per far sì che i contenuti dei documenti valutativi non si prestino a interpretazioni contrastanti. La definizione dei livelli è quindi riportata nel PTOF e nel Documento di valutazione di ogni istituzione scolastica</a:t>
            </a:r>
            <a:endParaRPr/>
          </a:p>
        </p:txBody>
      </p:sp>
      <p:pic>
        <p:nvPicPr>
          <p:cNvPr id="172" name="Google Shape;172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51925" y="3657500"/>
            <a:ext cx="1580375" cy="91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0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Alunni con disabilità, DSA, BES</a:t>
            </a:r>
            <a:endParaRPr/>
          </a:p>
        </p:txBody>
      </p:sp>
      <p:sp>
        <p:nvSpPr>
          <p:cNvPr id="178" name="Google Shape;178;p30"/>
          <p:cNvSpPr txBox="1">
            <a:spLocks noGrp="1"/>
          </p:cNvSpPr>
          <p:nvPr>
            <p:ph type="body" idx="1"/>
          </p:nvPr>
        </p:nvSpPr>
        <p:spPr>
          <a:xfrm>
            <a:off x="2410100" y="1079700"/>
            <a:ext cx="6321600" cy="35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Come previsto dall’ordinanza, la valutazione delle alunne e degli alunni con </a:t>
            </a:r>
            <a:r>
              <a:rPr lang="it" b="1"/>
              <a:t>disabilità certificata</a:t>
            </a:r>
            <a:r>
              <a:rPr lang="it"/>
              <a:t> è espressa con giudizi descrittivi coerenti con il piano educativo individualizzato predisposto dai docenti contitolari della classe secondo le modalità previste dal decreto legislativo 13 aprile 2017, n. 66.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it"/>
              <a:t>La valutazione delle alunne e degli alunni con </a:t>
            </a:r>
            <a:r>
              <a:rPr lang="it" b="1"/>
              <a:t>disturbi specifici dell’apprendimento </a:t>
            </a:r>
            <a:r>
              <a:rPr lang="it"/>
              <a:t>tiene conto del piano didattico personalizzato predisposto dai docenti contitolari della classe ai sensi della legge 8 ottobre 2010, n. 170.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it"/>
              <a:t>Analogamente, nel caso di alunni che presentano </a:t>
            </a:r>
            <a:r>
              <a:rPr lang="it" b="1"/>
              <a:t>bisogni educativi speciali (BES)</a:t>
            </a:r>
            <a:r>
              <a:rPr lang="it"/>
              <a:t>, i livelli di apprendimento delle discipline si adattano agli obiettivi della progettazione specifica, elaborata con il piano didattico personalizzato.</a:t>
            </a:r>
            <a:endParaRPr/>
          </a:p>
        </p:txBody>
      </p:sp>
      <p:pic>
        <p:nvPicPr>
          <p:cNvPr id="179" name="Google Shape;17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3686900"/>
            <a:ext cx="1580375" cy="91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1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Il documento di valutazione</a:t>
            </a:r>
            <a:endParaRPr/>
          </a:p>
        </p:txBody>
      </p:sp>
      <p:sp>
        <p:nvSpPr>
          <p:cNvPr id="185" name="Google Shape;185;p31"/>
          <p:cNvSpPr txBox="1">
            <a:spLocks noGrp="1"/>
          </p:cNvSpPr>
          <p:nvPr>
            <p:ph type="body" idx="1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it"/>
              <a:t>In ottemperanza a quanto previsto dal decreto legislativo n. 62/2017, ogni istituzione scolastica, nell’esercizio della propria autonomia, elabora il Documento di Valutazione, tenendo conto sia delle modalità di lavoro e della cultura professionale della scuola, sia dell’efficacia e della trasparenza comunicativa nei confronti di alunni e genitori.</a:t>
            </a:r>
            <a:endParaRPr/>
          </a:p>
        </p:txBody>
      </p:sp>
      <p:pic>
        <p:nvPicPr>
          <p:cNvPr id="186" name="Google Shape;186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51925" y="3657500"/>
            <a:ext cx="1580375" cy="91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>
            <a:spLocks noGrp="1"/>
          </p:cNvSpPr>
          <p:nvPr>
            <p:ph type="ctrTitle"/>
          </p:nvPr>
        </p:nvSpPr>
        <p:spPr>
          <a:xfrm>
            <a:off x="311700" y="744575"/>
            <a:ext cx="8832300" cy="324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it"/>
              <a:t>                       LINEE GUIDA 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it" sz="3577"/>
              <a:t>La formulazione dei giudizi descrittivi nella valutazione periodica e finale della scuola primaria</a:t>
            </a:r>
            <a:endParaRPr sz="3577"/>
          </a:p>
        </p:txBody>
      </p:sp>
      <p:sp>
        <p:nvSpPr>
          <p:cNvPr id="74" name="Google Shape;74;p14"/>
          <p:cNvSpPr txBox="1">
            <a:spLocks noGrp="1"/>
          </p:cNvSpPr>
          <p:nvPr>
            <p:ph type="subTitle" idx="1"/>
          </p:nvPr>
        </p:nvSpPr>
        <p:spPr>
          <a:xfrm>
            <a:off x="381100" y="435090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it" sz="270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O.M. n.172 del 4 dicembre 2020</a:t>
            </a:r>
            <a:endParaRPr sz="2700">
              <a:solidFill>
                <a:srgbClr val="1155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5" name="Google Shape;7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8925" y="157400"/>
            <a:ext cx="1580375" cy="91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87250" y="1886075"/>
            <a:ext cx="6305550" cy="2343150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32"/>
          <p:cNvSpPr txBox="1"/>
          <p:nvPr/>
        </p:nvSpPr>
        <p:spPr>
          <a:xfrm>
            <a:off x="2506075" y="468825"/>
            <a:ext cx="62679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1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Esempio di documento di valutazione adottato dal nostro Istituto</a:t>
            </a:r>
            <a:endParaRPr sz="2100"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93" name="Google Shape;193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1975" y="3794625"/>
            <a:ext cx="1580375" cy="91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3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Primo quadrimestre</a:t>
            </a:r>
            <a:endParaRPr/>
          </a:p>
        </p:txBody>
      </p:sp>
      <p:sp>
        <p:nvSpPr>
          <p:cNvPr id="199" name="Google Shape;199;p33"/>
          <p:cNvSpPr txBox="1">
            <a:spLocks noGrp="1"/>
          </p:cNvSpPr>
          <p:nvPr>
            <p:ph type="body" idx="1"/>
          </p:nvPr>
        </p:nvSpPr>
        <p:spPr>
          <a:xfrm>
            <a:off x="311700" y="1332075"/>
            <a:ext cx="8520600" cy="31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463" marR="34112" lvl="0" indent="460095" algn="just" rtl="0">
              <a:lnSpc>
                <a:spcPct val="101292"/>
              </a:lnSpc>
              <a:spcBef>
                <a:spcPts val="1504"/>
              </a:spcBef>
              <a:spcAft>
                <a:spcPts val="0"/>
              </a:spcAft>
              <a:buNone/>
            </a:pPr>
            <a:r>
              <a:rPr lang="it" sz="2000">
                <a:solidFill>
                  <a:srgbClr val="FFFFFF"/>
                </a:solidFill>
              </a:rPr>
              <a:t>Il nostro Istituto, in sede di Collegio Docenti del 22/01/2021, ha deliberato i criteri  valutativi così come proposti dall’Ordinanza Ministeriale. Nell’attesa che i Dipartimenti Disciplinari definiscano gli obiettivi di apprendimento per ciascuna delle discipline di studio previste dalle  </a:t>
            </a:r>
            <a:r>
              <a:rPr lang="it" sz="2000" i="1">
                <a:solidFill>
                  <a:srgbClr val="FFFFFF"/>
                </a:solidFill>
              </a:rPr>
              <a:t>Indicazioni Nazionali per il curricolo </a:t>
            </a:r>
            <a:r>
              <a:rPr lang="it" sz="2000">
                <a:solidFill>
                  <a:srgbClr val="FFFFFF"/>
                </a:solidFill>
              </a:rPr>
              <a:t>(obiettivi che saranno inseriti nel documento valutativo di fine anno scolastico), si comunica che nella valutazione intermedia di fine I° Quadrimestre dell’anno  scolastico in corso i livelli saranno direttamente collegati alla disciplina. </a:t>
            </a:r>
            <a:endParaRPr sz="2600">
              <a:solidFill>
                <a:srgbClr val="FFFFFF"/>
              </a:solidFill>
            </a:endParaRPr>
          </a:p>
        </p:txBody>
      </p:sp>
      <p:pic>
        <p:nvPicPr>
          <p:cNvPr id="200" name="Google Shape;200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51925" y="3857525"/>
            <a:ext cx="1580375" cy="91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La novità: il giudizio descrittivo</a:t>
            </a:r>
            <a:endParaRPr/>
          </a:p>
        </p:txBody>
      </p:sp>
      <p:sp>
        <p:nvSpPr>
          <p:cNvPr id="81" name="Google Shape;81;p15"/>
          <p:cNvSpPr txBox="1">
            <a:spLocks noGrp="1"/>
          </p:cNvSpPr>
          <p:nvPr>
            <p:ph type="body" idx="1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2463" marR="34112" lvl="0" indent="457200" algn="just" rtl="0">
              <a:lnSpc>
                <a:spcPct val="101209"/>
              </a:lnSpc>
              <a:spcBef>
                <a:spcPts val="1528"/>
              </a:spcBef>
              <a:spcAft>
                <a:spcPts val="0"/>
              </a:spcAft>
              <a:buNone/>
            </a:pPr>
            <a:r>
              <a:rPr lang="it" sz="2000">
                <a:solidFill>
                  <a:srgbClr val="FFFFFF"/>
                </a:solidFill>
              </a:rPr>
              <a:t>La  valutazione periodica e finale degli apprendimenti delle alunne e degli alunni delle classi della  Scuola Primaria sarà espressa, a partire già dal primo quadrimestre, non più da un voto numerico, bensì attraverso un </a:t>
            </a:r>
            <a:r>
              <a:rPr lang="it" sz="2000" b="1" i="1">
                <a:solidFill>
                  <a:srgbClr val="FFFFFF"/>
                </a:solidFill>
              </a:rPr>
              <a:t>giudizio descrittivo</a:t>
            </a:r>
            <a:r>
              <a:rPr lang="it" sz="2000" i="1">
                <a:solidFill>
                  <a:srgbClr val="FFFFFF"/>
                </a:solidFill>
              </a:rPr>
              <a:t> </a:t>
            </a:r>
            <a:r>
              <a:rPr lang="it" sz="2000">
                <a:solidFill>
                  <a:srgbClr val="FFFFFF"/>
                </a:solidFill>
              </a:rPr>
              <a:t>riportato nel Documento di valutazione e riferito a  differenti livelli di apprendimento. </a:t>
            </a:r>
            <a:endParaRPr sz="2000">
              <a:solidFill>
                <a:srgbClr val="FFFFFF"/>
              </a:solidFill>
            </a:endParaRPr>
          </a:p>
          <a:p>
            <a:pPr marL="2463" marR="34112" lvl="0" indent="457200" algn="just" rtl="0">
              <a:lnSpc>
                <a:spcPct val="101209"/>
              </a:lnSpc>
              <a:spcBef>
                <a:spcPts val="1528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</a:endParaRPr>
          </a:p>
          <a:p>
            <a:pPr marL="2463" marR="34112" lvl="0" indent="457200" algn="just" rtl="0">
              <a:lnSpc>
                <a:spcPct val="101209"/>
              </a:lnSpc>
              <a:spcBef>
                <a:spcPts val="1528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463" marR="34112" lvl="0" indent="457200" algn="just" rtl="0">
              <a:lnSpc>
                <a:spcPct val="101209"/>
              </a:lnSpc>
              <a:spcBef>
                <a:spcPts val="1528"/>
              </a:spcBef>
              <a:spcAft>
                <a:spcPts val="0"/>
              </a:spcAft>
              <a:buNone/>
            </a:pPr>
            <a:endParaRPr sz="16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sz="1300" i="1"/>
          </a:p>
        </p:txBody>
      </p:sp>
      <p:pic>
        <p:nvPicPr>
          <p:cNvPr id="82" name="Google Shape;8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04675" y="3801575"/>
            <a:ext cx="1580375" cy="91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Valutazione formativa</a:t>
            </a:r>
            <a:endParaRPr/>
          </a:p>
        </p:txBody>
      </p:sp>
      <p:sp>
        <p:nvSpPr>
          <p:cNvPr id="88" name="Google Shape;88;p16"/>
          <p:cNvSpPr txBox="1">
            <a:spLocks noGrp="1"/>
          </p:cNvSpPr>
          <p:nvPr>
            <p:ph type="body" idx="1"/>
          </p:nvPr>
        </p:nvSpPr>
        <p:spPr>
          <a:xfrm>
            <a:off x="311700" y="1334500"/>
            <a:ext cx="8520600" cy="31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6578" marR="34720" lvl="0" indent="455980" algn="just" rtl="0">
              <a:lnSpc>
                <a:spcPct val="101320"/>
              </a:lnSpc>
              <a:spcBef>
                <a:spcPts val="49"/>
              </a:spcBef>
              <a:spcAft>
                <a:spcPts val="0"/>
              </a:spcAft>
              <a:buNone/>
            </a:pPr>
            <a:r>
              <a:rPr lang="it" sz="1900">
                <a:solidFill>
                  <a:srgbClr val="FFFFFF"/>
                </a:solidFill>
              </a:rPr>
              <a:t>Nella prospettiva formativa della valutazione e della valorizzazione del miglioramento degli  apprendimenti, i docenti della Scuola Primaria, per ciascuna delle discipline di studio previste  dalle </a:t>
            </a:r>
            <a:r>
              <a:rPr lang="it" sz="1900" i="1">
                <a:solidFill>
                  <a:srgbClr val="FFFFFF"/>
                </a:solidFill>
              </a:rPr>
              <a:t>Indicazioni Nazionali per il curricolo </a:t>
            </a:r>
            <a:r>
              <a:rPr lang="it" sz="1900">
                <a:solidFill>
                  <a:srgbClr val="FFFFFF"/>
                </a:solidFill>
              </a:rPr>
              <a:t>compreso l’insegnamento trasversale di educazione  civica, saranno chiamati ad esprimere un giudizio descrittivo. L’ottica è quella della valutazione  per l’apprendimento che - “precede, accompagna, segue” ogni processo curricolare e deve  consentire di valorizzare i progressi negli apprendimenti degli allievi -.  </a:t>
            </a:r>
            <a:endParaRPr sz="19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sz="2500">
              <a:solidFill>
                <a:srgbClr val="FFFFFF"/>
              </a:solidFill>
            </a:endParaRPr>
          </a:p>
        </p:txBody>
      </p:sp>
      <p:pic>
        <p:nvPicPr>
          <p:cNvPr id="89" name="Google Shape;8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51925" y="3829350"/>
            <a:ext cx="1580375" cy="91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Il quadro normativo di riferimento</a:t>
            </a:r>
            <a:endParaRPr/>
          </a:p>
        </p:txBody>
      </p:sp>
      <p:sp>
        <p:nvSpPr>
          <p:cNvPr id="95" name="Google Shape;95;p17"/>
          <p:cNvSpPr txBox="1">
            <a:spLocks noGrp="1"/>
          </p:cNvSpPr>
          <p:nvPr>
            <p:ph type="body" idx="1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FFFFFF"/>
                </a:solidFill>
              </a:rPr>
              <a:t>L’iter legislativo di tale importante innovazione si è avviato con il </a:t>
            </a:r>
            <a:r>
              <a:rPr lang="it" b="1">
                <a:solidFill>
                  <a:srgbClr val="FFFFFF"/>
                </a:solidFill>
              </a:rPr>
              <a:t>decreto legislativo n. 62/2017</a:t>
            </a:r>
            <a:r>
              <a:rPr lang="it">
                <a:solidFill>
                  <a:srgbClr val="FFFFFF"/>
                </a:solidFill>
              </a:rPr>
              <a:t> , seguito </a:t>
            </a:r>
            <a:r>
              <a:rPr lang="it"/>
              <a:t>dal recente</a:t>
            </a:r>
            <a:r>
              <a:rPr lang="it" b="1"/>
              <a:t> decreto legge n. 22/2020 (art. 1 comma 2-bis)</a:t>
            </a:r>
            <a:r>
              <a:rPr lang="it"/>
              <a:t>.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it" b="1"/>
              <a:t>All'articolo 1 del decreto legislativo 62/2017 </a:t>
            </a:r>
            <a:r>
              <a:rPr lang="it"/>
              <a:t>è sottolineato come la valutazione abbia a “</a:t>
            </a:r>
            <a:r>
              <a:rPr lang="it" b="1"/>
              <a:t>oggetto il processo formativo e i risultati di apprendimento”,</a:t>
            </a:r>
            <a:r>
              <a:rPr lang="it"/>
              <a:t> assegnando ad essa una valenza formativa ed educativa che concorre al miglioramento degli apprendimenti. </a:t>
            </a:r>
            <a:endParaRPr/>
          </a:p>
        </p:txBody>
      </p:sp>
      <p:pic>
        <p:nvPicPr>
          <p:cNvPr id="96" name="Google Shape;9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51925" y="3947350"/>
            <a:ext cx="1580375" cy="91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8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Decreto legge n.22/2020 (art.1 comma 2-bis)</a:t>
            </a:r>
            <a:endParaRPr/>
          </a:p>
        </p:txBody>
      </p:sp>
      <p:sp>
        <p:nvSpPr>
          <p:cNvPr id="102" name="Google Shape;102;p18"/>
          <p:cNvSpPr txBox="1">
            <a:spLocks noGrp="1"/>
          </p:cNvSpPr>
          <p:nvPr>
            <p:ph type="body" idx="1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321" marR="34417" lvl="0" indent="453237" algn="l" rtl="0">
              <a:lnSpc>
                <a:spcPct val="81626"/>
              </a:lnSpc>
              <a:spcBef>
                <a:spcPts val="36"/>
              </a:spcBef>
              <a:spcAft>
                <a:spcPts val="0"/>
              </a:spcAft>
              <a:buNone/>
            </a:pPr>
            <a:r>
              <a:rPr lang="it" sz="1900">
                <a:solidFill>
                  <a:srgbClr val="FFFFFF"/>
                </a:solidFill>
              </a:rPr>
              <a:t> recita: </a:t>
            </a:r>
            <a:endParaRPr sz="1900">
              <a:solidFill>
                <a:srgbClr val="FFFFFF"/>
              </a:solidFill>
            </a:endParaRPr>
          </a:p>
          <a:p>
            <a:pPr marL="541759" marR="267395" lvl="0" indent="15422" algn="just" rtl="0">
              <a:lnSpc>
                <a:spcPct val="81106"/>
              </a:lnSpc>
              <a:spcBef>
                <a:spcPts val="1496"/>
              </a:spcBef>
              <a:spcAft>
                <a:spcPts val="0"/>
              </a:spcAft>
              <a:buNone/>
            </a:pPr>
            <a:r>
              <a:rPr lang="it" sz="1900" i="1">
                <a:solidFill>
                  <a:srgbClr val="FFFFFF"/>
                </a:solidFill>
              </a:rPr>
              <a:t>“In deroga all'articolo 2, comma 1, del decreto legislativo 13 aprile 2017, n. 62, dall'anno  scolastico 2020/2021, la </a:t>
            </a:r>
            <a:r>
              <a:rPr lang="it" sz="1900" b="1" i="1">
                <a:solidFill>
                  <a:srgbClr val="FFFFFF"/>
                </a:solidFill>
              </a:rPr>
              <a:t>valutazione periodica</a:t>
            </a:r>
            <a:r>
              <a:rPr lang="it" sz="1900" i="1" baseline="30000">
                <a:solidFill>
                  <a:srgbClr val="FFFFFF"/>
                </a:solidFill>
              </a:rPr>
              <a:t> </a:t>
            </a:r>
            <a:r>
              <a:rPr lang="it" sz="1900" b="1" i="1">
                <a:solidFill>
                  <a:srgbClr val="FFFFFF"/>
                </a:solidFill>
              </a:rPr>
              <a:t>e finale </a:t>
            </a:r>
            <a:r>
              <a:rPr lang="it" sz="1900" i="1">
                <a:solidFill>
                  <a:srgbClr val="FFFFFF"/>
                </a:solidFill>
              </a:rPr>
              <a:t>degli apprendimenti degli alunni  delle classi della scuola primaria, per ciascuna delle discipline di studio previste dalle  indicazioni nazionali per il curricolo è espressa attraverso un giudizio descrittivo riportato  nel documento di valutazione e riferito a differenti livelli di apprendimento, secondo termini  e modalità definiti con ordinanza del Ministro dell'istruzione.” </a:t>
            </a:r>
            <a:endParaRPr sz="1900" i="1">
              <a:solidFill>
                <a:srgbClr val="FFFFFF"/>
              </a:solidFill>
            </a:endParaRPr>
          </a:p>
          <a:p>
            <a:pPr marL="541759" marR="267395" lvl="0" indent="15422" algn="just" rtl="0">
              <a:lnSpc>
                <a:spcPct val="81106"/>
              </a:lnSpc>
              <a:spcBef>
                <a:spcPts val="1496"/>
              </a:spcBef>
              <a:spcAft>
                <a:spcPts val="0"/>
              </a:spcAft>
              <a:buNone/>
            </a:pPr>
            <a:endParaRPr sz="2100" i="1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sz="2100">
              <a:solidFill>
                <a:srgbClr val="FFFFFF"/>
              </a:solidFill>
            </a:endParaRPr>
          </a:p>
        </p:txBody>
      </p:sp>
      <p:pic>
        <p:nvPicPr>
          <p:cNvPr id="103" name="Google Shape;10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51925" y="3947350"/>
            <a:ext cx="1580375" cy="91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9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Livelli e dimensioni dell’apprendimento</a:t>
            </a:r>
            <a:endParaRPr/>
          </a:p>
        </p:txBody>
      </p:sp>
      <p:sp>
        <p:nvSpPr>
          <p:cNvPr id="109" name="Google Shape;109;p19"/>
          <p:cNvSpPr txBox="1">
            <a:spLocks noGrp="1"/>
          </p:cNvSpPr>
          <p:nvPr>
            <p:ph type="body" idx="1"/>
          </p:nvPr>
        </p:nvSpPr>
        <p:spPr>
          <a:xfrm>
            <a:off x="467025" y="1348150"/>
            <a:ext cx="8254800" cy="235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6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it" sz="4492"/>
              <a:t>I docenti pertanto valuteranno , per ciascun alunno, il livello di acquisizione dei singoli obiettivi di apprendimento individuati nella progettazione annuale e appositamente selezionati come oggetto di valutazione periodica e finale.</a:t>
            </a:r>
            <a:endParaRPr sz="3027"/>
          </a:p>
        </p:txBody>
      </p:sp>
      <p:pic>
        <p:nvPicPr>
          <p:cNvPr id="110" name="Google Shape;11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3884875"/>
            <a:ext cx="1580375" cy="91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0"/>
          <p:cNvSpPr txBox="1">
            <a:spLocks noGrp="1"/>
          </p:cNvSpPr>
          <p:nvPr>
            <p:ph type="body" idx="1"/>
          </p:nvPr>
        </p:nvSpPr>
        <p:spPr>
          <a:xfrm>
            <a:off x="1469200" y="1005250"/>
            <a:ext cx="6751200" cy="3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158"/>
              <a:t>A questo scopo sono individuati quattro livelli di apprendimento: </a:t>
            </a:r>
            <a:endParaRPr sz="2158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it" sz="2976"/>
              <a:t>●</a:t>
            </a:r>
            <a:r>
              <a:rPr lang="it" sz="4203"/>
              <a:t> </a:t>
            </a:r>
            <a:r>
              <a:rPr lang="it" sz="3027"/>
              <a:t>avanzato; </a:t>
            </a:r>
            <a:endParaRPr sz="3027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it" sz="3027"/>
              <a:t>● intermedio; </a:t>
            </a:r>
            <a:endParaRPr sz="3027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it" sz="3027"/>
              <a:t>● base; </a:t>
            </a:r>
            <a:endParaRPr sz="3027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it" sz="3027"/>
              <a:t>● in via di prima acquisizione. </a:t>
            </a:r>
            <a:endParaRPr/>
          </a:p>
        </p:txBody>
      </p:sp>
      <p:pic>
        <p:nvPicPr>
          <p:cNvPr id="116" name="Google Shape;11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51450" y="3686975"/>
            <a:ext cx="1580375" cy="91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1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Dimensioni per la definizione dei livelli</a:t>
            </a:r>
            <a:endParaRPr/>
          </a:p>
        </p:txBody>
      </p:sp>
      <p:sp>
        <p:nvSpPr>
          <p:cNvPr id="122" name="Google Shape;122;p21"/>
          <p:cNvSpPr txBox="1">
            <a:spLocks noGrp="1"/>
          </p:cNvSpPr>
          <p:nvPr>
            <p:ph type="body" idx="1"/>
          </p:nvPr>
        </p:nvSpPr>
        <p:spPr>
          <a:xfrm>
            <a:off x="2524425" y="1348125"/>
            <a:ext cx="64224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it" sz="2400" b="1"/>
              <a:t>Autonomia</a:t>
            </a:r>
            <a:r>
              <a:rPr lang="it" sz="2400"/>
              <a:t> dell’alunno nel mostrare la manifestazione di apprendimento descritto in uno specifico obiettivo. </a:t>
            </a:r>
            <a:endParaRPr sz="2400"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it"/>
              <a:t>L’attività dell’alunno si considera completamente autonoma quando non è riscontrabile alcun intervento diretto del docente; </a:t>
            </a: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23" name="Google Shape;12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3791750"/>
            <a:ext cx="1580375" cy="91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lue &amp; Gold">
  <a:themeElements>
    <a:clrScheme name="Blue &amp; Gold">
      <a:dk1>
        <a:srgbClr val="FFFFFF"/>
      </a:dk1>
      <a:lt1>
        <a:srgbClr val="01AFD1"/>
      </a:lt1>
      <a:dk2>
        <a:srgbClr val="1E2D31"/>
      </a:dk2>
      <a:lt2>
        <a:srgbClr val="BFC7CA"/>
      </a:lt2>
      <a:accent1>
        <a:srgbClr val="006F85"/>
      </a:accent1>
      <a:accent2>
        <a:srgbClr val="AF4345"/>
      </a:accent2>
      <a:accent3>
        <a:srgbClr val="47D06A"/>
      </a:accent3>
      <a:accent4>
        <a:srgbClr val="F58F8F"/>
      </a:accent4>
      <a:accent5>
        <a:srgbClr val="F6CD4C"/>
      </a:accent5>
      <a:accent6>
        <a:srgbClr val="F8E71C"/>
      </a:accent6>
      <a:hlink>
        <a:srgbClr val="F6CD4C"/>
      </a:hlink>
      <a:folHlink>
        <a:srgbClr val="F6CD4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1106</Words>
  <Application>Microsoft Office PowerPoint</Application>
  <PresentationFormat>Presentazione su schermo (16:9)</PresentationFormat>
  <Paragraphs>54</Paragraphs>
  <Slides>21</Slides>
  <Notes>21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6" baseType="lpstr">
      <vt:lpstr>Lato</vt:lpstr>
      <vt:lpstr>Playfair Display</vt:lpstr>
      <vt:lpstr>Arial</vt:lpstr>
      <vt:lpstr>Calibri</vt:lpstr>
      <vt:lpstr>Blue &amp; Gold</vt:lpstr>
      <vt:lpstr>Presentazione standard di PowerPoint</vt:lpstr>
      <vt:lpstr>                       LINEE GUIDA   La formulazione dei giudizi descrittivi nella valutazione periodica e finale della scuola primaria</vt:lpstr>
      <vt:lpstr>La novità: il giudizio descrittivo</vt:lpstr>
      <vt:lpstr>Valutazione formativa</vt:lpstr>
      <vt:lpstr>Il quadro normativo di riferimento</vt:lpstr>
      <vt:lpstr>Decreto legge n.22/2020 (art.1 comma 2-bis)</vt:lpstr>
      <vt:lpstr>Livelli e dimensioni dell’apprendimento</vt:lpstr>
      <vt:lpstr>Presentazione standard di PowerPoint</vt:lpstr>
      <vt:lpstr>Dimensioni per la definizione dei livelli</vt:lpstr>
      <vt:lpstr>Presentazione standard di PowerPoint</vt:lpstr>
      <vt:lpstr>Presentazione standard di PowerPoint</vt:lpstr>
      <vt:lpstr>Presentazione standard di PowerPoint</vt:lpstr>
      <vt:lpstr>I livelli di apprendimento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Alunni con disabilità, DSA, BES</vt:lpstr>
      <vt:lpstr>Il documento di valutazione</vt:lpstr>
      <vt:lpstr>Presentazione standard di PowerPoint</vt:lpstr>
      <vt:lpstr>Primo quadrimestre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cinzia</dc:creator>
  <cp:lastModifiedBy>Cinzia Mechelli</cp:lastModifiedBy>
  <cp:revision>1</cp:revision>
  <dcterms:modified xsi:type="dcterms:W3CDTF">2021-01-26T14:01:06Z</dcterms:modified>
</cp:coreProperties>
</file>